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71" r:id="rId5"/>
    <p:sldId id="269" r:id="rId6"/>
    <p:sldId id="261" r:id="rId7"/>
    <p:sldId id="270" r:id="rId8"/>
    <p:sldId id="262" r:id="rId9"/>
    <p:sldId id="272" r:id="rId10"/>
    <p:sldId id="260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0%BA_(%D0%BF%D1%80%D0%B8%D1%82%D0%BE%D0%BA_%D0%9A%D0%B0%D0%BC%D1%8B)" TargetMode="External"/><Relationship Id="rId13" Type="http://schemas.openxmlformats.org/officeDocument/2006/relationships/hyperlink" Target="https://ru.wikipedia.org/wiki/%D0%9A%D0%BE%D1%81%D1%82%D0%B0%D0%BD%D0%B0%D0%B9%D1%81%D0%BA%D0%B0%D1%8F_%D0%BE%D0%B1%D0%BB%D0%B0%D1%81%D1%82%D1%8C" TargetMode="External"/><Relationship Id="rId18" Type="http://schemas.openxmlformats.org/officeDocument/2006/relationships/hyperlink" Target="https://ru.wikipedia.org/wiki/%D0%9E%D1%80%D0%B5%D0%BD%D0%B1%D1%83%D1%80%D0%B3%D1%81%D0%BA%D0%B8%D0%B9_%D0%B7%D0%B0%D0%BF%D0%BE%D0%B2%D0%B5%D0%B4%D0%BD%D0%B8%D0%BA" TargetMode="External"/><Relationship Id="rId3" Type="http://schemas.openxmlformats.org/officeDocument/2006/relationships/hyperlink" Target="https://ru.wikipedia.org/wiki/%D0%92%D0%BE%D1%81%D1%82%D0%BE%D1%87%D0%BD%D0%BE-%D0%95%D0%B2%D1%80%D0%BE%D0%BF%D0%B5%D0%B9%D1%81%D0%BA%D0%B0%D1%8F_%D1%80%D0%B0%D0%B2%D0%BD%D0%B8%D0%BD%D0%B0" TargetMode="External"/><Relationship Id="rId7" Type="http://schemas.openxmlformats.org/officeDocument/2006/relationships/hyperlink" Target="https://ru.wikipedia.org/wiki/%D0%A1%D0%B0%D1%80%D0%B0%D1%82%D0%BE%D0%B2%D1%81%D0%BA%D0%B0%D1%8F_%D0%BE%D0%B1%D0%BB%D0%B0%D1%81%D1%82%D1%8C" TargetMode="External"/><Relationship Id="rId12" Type="http://schemas.openxmlformats.org/officeDocument/2006/relationships/hyperlink" Target="https://ru.wikipedia.org/wiki/%D0%9A%D0%B0%D0%B7%D0%B0%D1%85%D1%81%D1%82%D0%B0%D0%BD" TargetMode="External"/><Relationship Id="rId17" Type="http://schemas.openxmlformats.org/officeDocument/2006/relationships/hyperlink" Target="https://ru.wikipedia.org/wiki/1934_%D0%B3%D0%BE%D0%B4" TargetMode="External"/><Relationship Id="rId2" Type="http://schemas.openxmlformats.org/officeDocument/2006/relationships/hyperlink" Target="https://ru.wikipedia.org/wiki/%D0%A0%D0%BE%D1%81%D1%81%D0%B8%D1%8F" TargetMode="External"/><Relationship Id="rId16" Type="http://schemas.openxmlformats.org/officeDocument/2006/relationships/hyperlink" Target="https://ru.wikipedia.org/wiki/7_%D0%B4%D0%B5%D0%BA%D0%B0%D0%B1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2%D0%B0%D1%82%D0%B0%D1%80%D1%81%D1%82%D0%B0%D0%BD" TargetMode="External"/><Relationship Id="rId11" Type="http://schemas.openxmlformats.org/officeDocument/2006/relationships/hyperlink" Target="https://ru.wikipedia.org/wiki/%D0%A7%D0%B5%D0%BB%D1%8F%D0%B1%D0%B8%D0%BD%D1%81%D0%BA%D0%B0%D1%8F_%D0%BE%D0%B1%D0%BB%D0%B0%D1%81%D1%82%D1%8C" TargetMode="External"/><Relationship Id="rId5" Type="http://schemas.openxmlformats.org/officeDocument/2006/relationships/hyperlink" Target="https://ru.wikipedia.org/wiki/%D0%A1%D0%B0%D0%BC%D0%B0%D1%80%D1%81%D0%BA%D0%B0%D1%8F_%D0%BE%D0%B1%D0%BB%D0%B0%D1%81%D1%82%D1%8C" TargetMode="External"/><Relationship Id="rId15" Type="http://schemas.openxmlformats.org/officeDocument/2006/relationships/hyperlink" Target="https://ru.wikipedia.org/wiki/%D0%97%D0%B0%D0%BF%D0%B0%D0%B4%D0%BD%D0%BE-%D0%9A%D0%B0%D0%B7%D0%B0%D1%85%D1%81%D1%82%D0%B0%D0%BD%D1%81%D0%BA%D0%B0%D1%8F_%D0%BE%D0%B1%D0%BB%D0%B0%D1%81%D1%82%D1%8C" TargetMode="External"/><Relationship Id="rId10" Type="http://schemas.openxmlformats.org/officeDocument/2006/relationships/hyperlink" Target="https://ru.wikipedia.org/wiki/%D0%91%D0%B0%D1%88%D0%BA%D0%BE%D1%80%D1%82%D0%BE%D1%81%D1%82%D0%B0%D0%BD" TargetMode="External"/><Relationship Id="rId19" Type="http://schemas.openxmlformats.org/officeDocument/2006/relationships/hyperlink" Target="https://ru.wikipedia.org/wiki/%D0%9E%D0%B1%D1%89%D0%B8%D0%B9_%D0%A1%D1%8B%D1%80%D1%82" TargetMode="External"/><Relationship Id="rId4" Type="http://schemas.openxmlformats.org/officeDocument/2006/relationships/hyperlink" Target="https://ru.wikipedia.org/wiki/%D0%A3%D1%80%D0%B0%D0%BB" TargetMode="External"/><Relationship Id="rId9" Type="http://schemas.openxmlformats.org/officeDocument/2006/relationships/hyperlink" Target="https://ru.wikipedia.org/wiki/%D0%A3%D1%80%D0%B0%D0%BB_(%D1%80%D0%B5%D0%BA%D0%B0)" TargetMode="External"/><Relationship Id="rId14" Type="http://schemas.openxmlformats.org/officeDocument/2006/relationships/hyperlink" Target="https://ru.wikipedia.org/wiki/%D0%90%D0%BA%D1%82%D1%8E%D0%B1%D0%B8%D0%BD%D1%81%D0%BA%D0%B0%D1%8F_%D0%BE%D0%B1%D0%BB%D0%B0%D1%81%D1%82%D1%8C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08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64"/>
            <a:ext cx="8686800" cy="572149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    	Площадь 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Оренбургской области составляет 123 700 км², по этому показателю она занимает 29-е место в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2" tooltip="Россия"/>
              </a:rPr>
              <a:t>России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 Территория области охватывает юго-восточную окраину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3" tooltip="Восточно-Европейская равнина"/>
              </a:rPr>
              <a:t>Восточно-Европейской равнины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, южную оконечность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4" tooltip="Урал"/>
              </a:rPr>
              <a:t>Урала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 и южное </a:t>
            </a:r>
            <a:r>
              <a:rPr lang="ru-RU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Зауралье.</a:t>
            </a:r>
          </a:p>
          <a:p>
            <a:pPr algn="just"/>
            <a:r>
              <a:rPr lang="ru-RU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Протяженность 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области с запада на восток составляет 755 км, с севера на юг — 425 км. Общая протяженность границ составляет 3700 км. Вся западная граница Оренбургской области приходится на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5" tooltip="Самарская область"/>
              </a:rPr>
              <a:t>Самарскую область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 На северо-западе область граничит с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6" tooltip="Татарстан"/>
              </a:rPr>
              <a:t>Татарстаном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, а на юго-западе с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7" tooltip="Саратовская область"/>
              </a:rPr>
              <a:t>Саратовской областью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 Северная граница от реки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8" tooltip="Ик (приток Камы)"/>
              </a:rPr>
              <a:t>Ик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 до реки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9" tooltip="Урал (река)"/>
              </a:rPr>
              <a:t>Урал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 огибает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0" tooltip="Башкортостан"/>
              </a:rPr>
              <a:t>Башкортостан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 На северо-востоке область граничит с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1" tooltip="Челябинская область"/>
              </a:rPr>
              <a:t>Челябинской областью</a:t>
            </a:r>
            <a:r>
              <a:rPr lang="ru-RU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 Вся 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остальная граница протяженностью 1670 км, восточная и южная, приходится </a:t>
            </a:r>
            <a:r>
              <a:rPr lang="ru-RU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на три области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2" tooltip="Казахстан"/>
              </a:rPr>
              <a:t>Казахстана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dirty="0" err="1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3" tooltip="Костанайская область"/>
              </a:rPr>
              <a:t>Костанайскую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4" tooltip="Актюбинская область"/>
              </a:rPr>
              <a:t>Актюбинскую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5" tooltip="Западно-Казахстанская область"/>
              </a:rPr>
              <a:t>Западно-Казахстанскую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 Существующие сегодня границы установлены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6" tooltip="7 декабря"/>
              </a:rPr>
              <a:t>7 декабря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7" tooltip="1934 год"/>
              </a:rPr>
              <a:t>1934 года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 На территории области находятся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8" tooltip="Оренбургский заповедник"/>
              </a:rPr>
              <a:t>Оренбургский заповедник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>
                <a:solidFill>
                  <a:srgbClr val="0B0080"/>
                </a:solidFill>
                <a:latin typeface="Times New Roman" pitchFamily="18" charset="0"/>
                <a:cs typeface="Times New Roman" pitchFamily="18" charset="0"/>
                <a:hlinkClick r:id="rId19" tooltip="Общий Сырт"/>
              </a:rPr>
              <a:t>Общий Сырт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60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Согласно Уставу Оренбургской области и Закону «Об административно-территориальному устройстве Оренбургской области»,  в данный  субъект РФ входят следующие административно-территориальные единицы: </a:t>
            </a:r>
          </a:p>
          <a:p>
            <a:r>
              <a:rPr lang="ru-RU" dirty="0"/>
              <a:t>-35 районов</a:t>
            </a:r>
          </a:p>
          <a:p>
            <a:r>
              <a:rPr lang="ru-RU" dirty="0"/>
              <a:t>-12 городов</a:t>
            </a:r>
          </a:p>
          <a:p>
            <a:r>
              <a:rPr lang="ru-RU" dirty="0"/>
              <a:t>-</a:t>
            </a:r>
            <a:r>
              <a:rPr lang="ru-RU" dirty="0" smtClean="0"/>
              <a:t>1 закрытое </a:t>
            </a:r>
            <a:r>
              <a:rPr lang="ru-RU" dirty="0"/>
              <a:t>административно-территориальное образование.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77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Административная карта Оренбургской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412776"/>
            <a:ext cx="8439423" cy="482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70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264696"/>
          </a:xfrm>
        </p:spPr>
        <p:txBody>
          <a:bodyPr numCol="3">
            <a:normAutofit fontScale="62500" lnSpcReduction="20000"/>
          </a:bodyPr>
          <a:lstStyle/>
          <a:p>
            <a:r>
              <a:rPr lang="ru-RU" dirty="0"/>
              <a:t>1. </a:t>
            </a:r>
            <a:r>
              <a:rPr lang="ru-RU" dirty="0" err="1"/>
              <a:t>Абдуллинский</a:t>
            </a:r>
            <a:r>
              <a:rPr lang="ru-RU" dirty="0"/>
              <a:t> район,</a:t>
            </a:r>
          </a:p>
          <a:p>
            <a:r>
              <a:rPr lang="ru-RU" dirty="0"/>
              <a:t>2. </a:t>
            </a:r>
            <a:r>
              <a:rPr lang="ru-RU" dirty="0" err="1"/>
              <a:t>Адамовский</a:t>
            </a:r>
            <a:r>
              <a:rPr lang="ru-RU" dirty="0"/>
              <a:t> район, </a:t>
            </a:r>
          </a:p>
          <a:p>
            <a:r>
              <a:rPr lang="ru-RU" dirty="0"/>
              <a:t>3. </a:t>
            </a:r>
            <a:r>
              <a:rPr lang="ru-RU" dirty="0" err="1"/>
              <a:t>Акбулакский</a:t>
            </a:r>
            <a:r>
              <a:rPr lang="ru-RU" dirty="0"/>
              <a:t> район,</a:t>
            </a:r>
          </a:p>
          <a:p>
            <a:r>
              <a:rPr lang="ru-RU" dirty="0"/>
              <a:t>4. Александровский район,</a:t>
            </a:r>
          </a:p>
          <a:p>
            <a:r>
              <a:rPr lang="ru-RU" dirty="0"/>
              <a:t>5. </a:t>
            </a:r>
            <a:r>
              <a:rPr lang="ru-RU" dirty="0" err="1"/>
              <a:t>Асекеевский</a:t>
            </a:r>
            <a:r>
              <a:rPr lang="ru-RU" dirty="0"/>
              <a:t> район,</a:t>
            </a:r>
          </a:p>
          <a:p>
            <a:r>
              <a:rPr lang="ru-RU" dirty="0"/>
              <a:t>6. </a:t>
            </a:r>
            <a:r>
              <a:rPr lang="ru-RU" dirty="0" err="1"/>
              <a:t>Беляевский</a:t>
            </a:r>
            <a:r>
              <a:rPr lang="ru-RU" dirty="0"/>
              <a:t> район,</a:t>
            </a:r>
          </a:p>
          <a:p>
            <a:r>
              <a:rPr lang="ru-RU" dirty="0"/>
              <a:t>7. </a:t>
            </a:r>
            <a:r>
              <a:rPr lang="ru-RU" dirty="0" err="1"/>
              <a:t>Бугурусланский</a:t>
            </a:r>
            <a:r>
              <a:rPr lang="ru-RU" dirty="0"/>
              <a:t> район,</a:t>
            </a:r>
          </a:p>
          <a:p>
            <a:r>
              <a:rPr lang="ru-RU" dirty="0"/>
              <a:t>8. </a:t>
            </a:r>
            <a:r>
              <a:rPr lang="ru-RU" dirty="0" err="1"/>
              <a:t>Бузулукский</a:t>
            </a:r>
            <a:r>
              <a:rPr lang="ru-RU" dirty="0"/>
              <a:t> район,</a:t>
            </a:r>
          </a:p>
          <a:p>
            <a:r>
              <a:rPr lang="ru-RU" dirty="0"/>
              <a:t>9. Гайский район,</a:t>
            </a:r>
          </a:p>
          <a:p>
            <a:r>
              <a:rPr lang="ru-RU" dirty="0"/>
              <a:t>10. </a:t>
            </a:r>
            <a:r>
              <a:rPr lang="ru-RU" dirty="0" err="1"/>
              <a:t>Грачёвскиё</a:t>
            </a:r>
            <a:r>
              <a:rPr lang="ru-RU" dirty="0"/>
              <a:t> район,</a:t>
            </a:r>
          </a:p>
          <a:p>
            <a:r>
              <a:rPr lang="ru-RU" dirty="0"/>
              <a:t>11. Домбаровский район,</a:t>
            </a:r>
          </a:p>
          <a:p>
            <a:r>
              <a:rPr lang="ru-RU" dirty="0"/>
              <a:t>12. </a:t>
            </a:r>
            <a:r>
              <a:rPr lang="ru-RU" dirty="0" err="1"/>
              <a:t>Илекский</a:t>
            </a:r>
            <a:r>
              <a:rPr lang="ru-RU" dirty="0"/>
              <a:t> район,</a:t>
            </a:r>
          </a:p>
          <a:p>
            <a:r>
              <a:rPr lang="ru-RU" dirty="0"/>
              <a:t>13. </a:t>
            </a:r>
            <a:r>
              <a:rPr lang="ru-RU" dirty="0" err="1"/>
              <a:t>Кваркенский</a:t>
            </a:r>
            <a:r>
              <a:rPr lang="ru-RU" dirty="0"/>
              <a:t> район,</a:t>
            </a:r>
          </a:p>
          <a:p>
            <a:r>
              <a:rPr lang="ru-RU" dirty="0"/>
              <a:t>14. Красногвардейский район,</a:t>
            </a:r>
          </a:p>
          <a:p>
            <a:r>
              <a:rPr lang="ru-RU" dirty="0"/>
              <a:t>15. </a:t>
            </a:r>
            <a:r>
              <a:rPr lang="ru-RU" dirty="0" err="1"/>
              <a:t>Кувандыкский</a:t>
            </a:r>
            <a:r>
              <a:rPr lang="ru-RU" dirty="0"/>
              <a:t> район,</a:t>
            </a:r>
          </a:p>
          <a:p>
            <a:r>
              <a:rPr lang="ru-RU" dirty="0"/>
              <a:t>16. </a:t>
            </a:r>
            <a:r>
              <a:rPr lang="ru-RU" dirty="0" err="1"/>
              <a:t>Курманаевский</a:t>
            </a:r>
            <a:r>
              <a:rPr lang="ru-RU" dirty="0"/>
              <a:t> район,</a:t>
            </a:r>
          </a:p>
          <a:p>
            <a:r>
              <a:rPr lang="ru-RU" dirty="0"/>
              <a:t>17. </a:t>
            </a:r>
            <a:r>
              <a:rPr lang="ru-RU" dirty="0" err="1"/>
              <a:t>Матвеевский</a:t>
            </a:r>
            <a:r>
              <a:rPr lang="ru-RU" dirty="0"/>
              <a:t> район,</a:t>
            </a:r>
          </a:p>
          <a:p>
            <a:r>
              <a:rPr lang="ru-RU" dirty="0"/>
              <a:t>18. </a:t>
            </a:r>
            <a:r>
              <a:rPr lang="ru-RU" dirty="0" err="1"/>
              <a:t>Новоорский</a:t>
            </a:r>
            <a:r>
              <a:rPr lang="ru-RU" dirty="0"/>
              <a:t> район,</a:t>
            </a:r>
          </a:p>
          <a:p>
            <a:r>
              <a:rPr lang="ru-RU" dirty="0"/>
              <a:t>19. </a:t>
            </a:r>
            <a:r>
              <a:rPr lang="ru-RU" dirty="0" err="1"/>
              <a:t>Новосергиевский</a:t>
            </a:r>
            <a:r>
              <a:rPr lang="ru-RU" dirty="0"/>
              <a:t> район,</a:t>
            </a:r>
          </a:p>
          <a:p>
            <a:r>
              <a:rPr lang="ru-RU" dirty="0"/>
              <a:t>20. Октябрьский район,</a:t>
            </a:r>
          </a:p>
          <a:p>
            <a:r>
              <a:rPr lang="ru-RU" dirty="0"/>
              <a:t>21. Оренбургский район,</a:t>
            </a:r>
          </a:p>
          <a:p>
            <a:r>
              <a:rPr lang="ru-RU" dirty="0"/>
              <a:t>22. Первомайский район,</a:t>
            </a:r>
          </a:p>
          <a:p>
            <a:r>
              <a:rPr lang="ru-RU" dirty="0"/>
              <a:t>23. Переволоцкий район,</a:t>
            </a:r>
          </a:p>
          <a:p>
            <a:r>
              <a:rPr lang="ru-RU" dirty="0"/>
              <a:t>24. </a:t>
            </a:r>
            <a:r>
              <a:rPr lang="ru-RU" dirty="0" err="1"/>
              <a:t>Пономарёвский</a:t>
            </a:r>
            <a:r>
              <a:rPr lang="ru-RU" dirty="0"/>
              <a:t> район,</a:t>
            </a:r>
          </a:p>
          <a:p>
            <a:r>
              <a:rPr lang="ru-RU" dirty="0"/>
              <a:t>25. </a:t>
            </a:r>
            <a:r>
              <a:rPr lang="ru-RU" dirty="0" err="1"/>
              <a:t>Сакмарский</a:t>
            </a:r>
            <a:r>
              <a:rPr lang="ru-RU" dirty="0"/>
              <a:t> район,</a:t>
            </a:r>
          </a:p>
          <a:p>
            <a:r>
              <a:rPr lang="ru-RU" dirty="0"/>
              <a:t>26. </a:t>
            </a:r>
            <a:r>
              <a:rPr lang="ru-RU" dirty="0" err="1"/>
              <a:t>Саракташский</a:t>
            </a:r>
            <a:r>
              <a:rPr lang="ru-RU" dirty="0"/>
              <a:t> район,</a:t>
            </a:r>
          </a:p>
          <a:p>
            <a:r>
              <a:rPr lang="ru-RU" dirty="0"/>
              <a:t>27. </a:t>
            </a:r>
            <a:r>
              <a:rPr lang="ru-RU" dirty="0" err="1"/>
              <a:t>Светлинский</a:t>
            </a:r>
            <a:r>
              <a:rPr lang="ru-RU" dirty="0"/>
              <a:t> район,</a:t>
            </a:r>
          </a:p>
          <a:p>
            <a:r>
              <a:rPr lang="ru-RU" dirty="0"/>
              <a:t>28. Северный район,</a:t>
            </a:r>
          </a:p>
          <a:p>
            <a:r>
              <a:rPr lang="ru-RU" dirty="0"/>
              <a:t>29. Соль-</a:t>
            </a:r>
            <a:r>
              <a:rPr lang="ru-RU" dirty="0" err="1"/>
              <a:t>Илецкий</a:t>
            </a:r>
            <a:r>
              <a:rPr lang="ru-RU" dirty="0"/>
              <a:t> район,</a:t>
            </a:r>
          </a:p>
          <a:p>
            <a:r>
              <a:rPr lang="ru-RU" dirty="0"/>
              <a:t>30. </a:t>
            </a:r>
            <a:r>
              <a:rPr lang="ru-RU" dirty="0" err="1"/>
              <a:t>Сорочинский</a:t>
            </a:r>
            <a:r>
              <a:rPr lang="ru-RU" dirty="0"/>
              <a:t> район,</a:t>
            </a:r>
          </a:p>
          <a:p>
            <a:r>
              <a:rPr lang="ru-RU" dirty="0"/>
              <a:t>31.Ташлинский район,</a:t>
            </a:r>
          </a:p>
          <a:p>
            <a:r>
              <a:rPr lang="ru-RU" dirty="0"/>
              <a:t>32. Тоцкий район,</a:t>
            </a:r>
          </a:p>
          <a:p>
            <a:r>
              <a:rPr lang="ru-RU" dirty="0"/>
              <a:t>33. </a:t>
            </a:r>
            <a:r>
              <a:rPr lang="ru-RU" dirty="0" err="1"/>
              <a:t>Тюльганский</a:t>
            </a:r>
            <a:r>
              <a:rPr lang="ru-RU" dirty="0"/>
              <a:t> район, </a:t>
            </a:r>
          </a:p>
          <a:p>
            <a:r>
              <a:rPr lang="ru-RU" dirty="0"/>
              <a:t>34. </a:t>
            </a:r>
            <a:r>
              <a:rPr lang="ru-RU" dirty="0" err="1"/>
              <a:t>Шарлыкский</a:t>
            </a:r>
            <a:r>
              <a:rPr lang="ru-RU" dirty="0"/>
              <a:t> район,</a:t>
            </a:r>
          </a:p>
          <a:p>
            <a:r>
              <a:rPr lang="ru-RU" dirty="0"/>
              <a:t>35. </a:t>
            </a:r>
            <a:r>
              <a:rPr lang="ru-RU" dirty="0" err="1"/>
              <a:t>Ясненский</a:t>
            </a:r>
            <a:r>
              <a:rPr lang="ru-RU" dirty="0"/>
              <a:t> район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6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" y="0"/>
            <a:ext cx="9133656" cy="6475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85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Природно-ресурсный потенциал региона </a:t>
            </a:r>
            <a:r>
              <a:rPr lang="ru-RU" dirty="0"/>
              <a:t>– это совокупность запасов, пространственное сочетание и соотношение природных ресурсов данной территории, которые используются в настоящее время и могут быть использованы в перспективе в зависимости от уровня развития производительных сил для удовлетворения потребностей населения региона, региональной и глобальной экономики, решения задач региональной и государственной экономической и социальной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3877891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8" y="676424"/>
            <a:ext cx="893976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81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229600" cy="583264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Основными факторами экономико-географической оценки ПРП являются:</a:t>
            </a:r>
          </a:p>
          <a:p>
            <a:pPr marL="0" indent="0">
              <a:buNone/>
            </a:pPr>
            <a:r>
              <a:rPr lang="ru-RU" dirty="0"/>
              <a:t>- размеры запасов природных ресурсов;</a:t>
            </a:r>
          </a:p>
          <a:p>
            <a:pPr marL="0" indent="0">
              <a:buNone/>
            </a:pPr>
            <a:r>
              <a:rPr lang="ru-RU" dirty="0"/>
              <a:t>- рыночная стоимость природных ресурсов;</a:t>
            </a:r>
          </a:p>
          <a:p>
            <a:pPr marL="0" indent="0">
              <a:buNone/>
            </a:pPr>
            <a:r>
              <a:rPr lang="ru-RU" dirty="0"/>
              <a:t>- величина рыночного спроса на природные ресурсы;</a:t>
            </a:r>
          </a:p>
          <a:p>
            <a:pPr marL="0" indent="0">
              <a:buNone/>
            </a:pPr>
            <a:r>
              <a:rPr lang="ru-RU" dirty="0"/>
              <a:t>- качество природных ресурсов (доля содержания ценных компонентов в рудах, наличие примесей, особенности физического и химического состава, уровень плодородия, лечебная и оздоровительная ценность и т.д.);</a:t>
            </a:r>
          </a:p>
          <a:p>
            <a:pPr marL="0" indent="0">
              <a:buNone/>
            </a:pPr>
            <a:r>
              <a:rPr lang="ru-RU" dirty="0"/>
              <a:t>- природно-климатические условия освоения природных ресурсов;</a:t>
            </a:r>
          </a:p>
          <a:p>
            <a:pPr marL="0" indent="0">
              <a:buNone/>
            </a:pPr>
            <a:r>
              <a:rPr lang="ru-RU" dirty="0"/>
              <a:t>- горно-геологические условия освоения минеральных ресурсов (характер горных пород, глубина залегания, мощность пластов, наличие давления в пластах и т.д.);</a:t>
            </a:r>
          </a:p>
          <a:p>
            <a:pPr marL="0" indent="0">
              <a:buNone/>
            </a:pPr>
            <a:r>
              <a:rPr lang="ru-RU" dirty="0"/>
              <a:t>- географическое положение районов освоения и использования природных ресурсов (близость-удаленность от потребителей и основных рынков сбыта);</a:t>
            </a:r>
          </a:p>
          <a:p>
            <a:pPr marL="0" indent="0">
              <a:buNone/>
            </a:pPr>
            <a:r>
              <a:rPr lang="ru-RU" dirty="0"/>
              <a:t>- уровень развития инфраструктуры в районах освоения и использования природных ресурсов;</a:t>
            </a:r>
          </a:p>
          <a:p>
            <a:pPr marL="0" indent="0">
              <a:buNone/>
            </a:pPr>
            <a:r>
              <a:rPr lang="ru-RU" dirty="0"/>
              <a:t>- уровень обеспеченности трудовыми ресурсами районов освоения природных ресурсов. </a:t>
            </a:r>
          </a:p>
        </p:txBody>
      </p:sp>
    </p:spTree>
    <p:extLst>
      <p:ext uri="{BB962C8B-B14F-4D97-AF65-F5344CB8AC3E}">
        <p14:creationId xmlns:p14="http://schemas.microsoft.com/office/powerpoint/2010/main" val="1441242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192"/>
            <a:ext cx="9136112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0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с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795338"/>
            <a:ext cx="760095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1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398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Административная карта Оренбургской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10</cp:revision>
  <dcterms:created xsi:type="dcterms:W3CDTF">2017-02-12T12:24:11Z</dcterms:created>
  <dcterms:modified xsi:type="dcterms:W3CDTF">2017-02-13T00:46:30Z</dcterms:modified>
</cp:coreProperties>
</file>